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Raleway Black"/>
      <p:bold r:id="rId51"/>
      <p:boldItalic r:id="rId52"/>
    </p:embeddedFont>
    <p:embeddedFont>
      <p:font typeface="Raleway Medium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7" roundtripDataSignature="AMtx7mhTLgnpxgE46V4Z4Jqrq6SWCeZp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B33831-4429-4217-90A7-95C0424EAFBE}">
  <a:tblStyle styleId="{DEB33831-4429-4217-90A7-95C0424EA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Black-bold.fntdata"/><Relationship Id="rId50" Type="http://schemas.openxmlformats.org/officeDocument/2006/relationships/font" Target="fonts/Raleway-boldItalic.fntdata"/><Relationship Id="rId53" Type="http://schemas.openxmlformats.org/officeDocument/2006/relationships/font" Target="fonts/RalewayMedium-regular.fntdata"/><Relationship Id="rId52" Type="http://schemas.openxmlformats.org/officeDocument/2006/relationships/font" Target="fonts/RalewayBlack-boldItalic.fntdata"/><Relationship Id="rId11" Type="http://schemas.openxmlformats.org/officeDocument/2006/relationships/slide" Target="slides/slide5.xml"/><Relationship Id="rId55" Type="http://schemas.openxmlformats.org/officeDocument/2006/relationships/font" Target="fonts/RalewayMedium-italic.fntdata"/><Relationship Id="rId10" Type="http://schemas.openxmlformats.org/officeDocument/2006/relationships/slide" Target="slides/slide4.xml"/><Relationship Id="rId54" Type="http://schemas.openxmlformats.org/officeDocument/2006/relationships/font" Target="fonts/RalewayMedium-bold.fntdata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font" Target="fonts/Raleway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32e4c9e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g3332e4c9efb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32e4c9ef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3332e4c9ef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32e4c9ef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3332e4c9efb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32e4c9ef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g3332e4c9efb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32e4c9ef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g3332e4c9efb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332e4c9ef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g3332e4c9efb_0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32e4c9ef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3332e4c9efb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3e8195ed4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g33e8195ed4e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332e4c9ef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g3332e4c9efb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332e4c9ef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3332e4c9efb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332e4c9ef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3332e4c9efb_0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8195ed4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g33e8195ed4e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332e4c9ef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1" name="Google Shape;561;g3332e4c9efb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3e8195ed4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0" name="Google Shape;580;g33e8195ed4e_2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3e8195ed4e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33e8195ed4e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3e8195ed4e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33e8195ed4e_2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3e8195ed4e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6" name="Google Shape;646;g33e8195ed4e_2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3ea9364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8" name="Google Shape;668;g33ea9364d1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3eae14232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7" name="Google Shape;687;g33eae14232c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3ea9364d1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6" name="Google Shape;706;g33ea9364d1e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32458e0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3332458e0c6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3eae14232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9" name="Google Shape;729;g33eae14232c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3eae14232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2" name="Google Shape;752;g33eae14232c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3eae14232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4" name="Google Shape;774;g33eae14232c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3eae1423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6" name="Google Shape;796;g33eae14232c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3fb4e4ac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7" name="Google Shape;817;g33fb4e4acf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3fb4e4acf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1" name="Google Shape;841;g33fb4e4acf1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afb223d64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5" name="Google Shape;865;g2afb223d644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afb223d64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8" name="Google Shape;888;g2afb223d644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afb223d64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7" name="Google Shape;907;g2afb223d644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afb223d64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6" name="Google Shape;926;g2afb223d644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32458e0c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3332458e0c6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8" name="Google Shape;94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32458e0c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3332458e0c6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32458e0c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3332458e0c6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32458e0c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332458e0c6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ae1423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33eae14232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32aa77ab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3332aa77abf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1154510" y="-125809"/>
            <a:ext cx="226298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2366169" y="1085851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41" name="Google Shape;41;p27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8" name="Google Shape;48;p28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9" name="Google Shape;49;p28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50" name="Google Shape;50;p28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34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17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image" Target="../media/image28.gif"/><Relationship Id="rId10" Type="http://schemas.openxmlformats.org/officeDocument/2006/relationships/image" Target="../media/image19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22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image" Target="../media/image30.png"/><Relationship Id="rId10" Type="http://schemas.openxmlformats.org/officeDocument/2006/relationships/image" Target="../media/image31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image" Target="../media/image37.png"/><Relationship Id="rId10" Type="http://schemas.openxmlformats.org/officeDocument/2006/relationships/image" Target="../media/image40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49.gif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36.jp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38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12.png"/><Relationship Id="rId9" Type="http://schemas.openxmlformats.org/officeDocument/2006/relationships/image" Target="../media/image52.jp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32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image" Target="../media/image33.jpg"/><Relationship Id="rId10" Type="http://schemas.openxmlformats.org/officeDocument/2006/relationships/image" Target="../media/image29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42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39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41.jp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44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48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2.png"/><Relationship Id="rId10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45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51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image" Target="../media/image12.png"/><Relationship Id="rId10" Type="http://schemas.openxmlformats.org/officeDocument/2006/relationships/image" Target="../media/image24.png"/><Relationship Id="rId9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12.png"/><Relationship Id="rId9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26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12.png"/><Relationship Id="rId9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image" Target="../media/image18.png"/><Relationship Id="rId10" Type="http://schemas.openxmlformats.org/officeDocument/2006/relationships/image" Target="../media/image21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9838" y="68771"/>
            <a:ext cx="4361563" cy="57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7831" y="2217300"/>
            <a:ext cx="2045244" cy="2683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"/>
          <p:cNvGrpSpPr/>
          <p:nvPr/>
        </p:nvGrpSpPr>
        <p:grpSpPr>
          <a:xfrm>
            <a:off x="3161738" y="68780"/>
            <a:ext cx="6972261" cy="5501930"/>
            <a:chOff x="0" y="0"/>
            <a:chExt cx="2049339" cy="2782125"/>
          </a:xfrm>
        </p:grpSpPr>
        <p:sp>
          <p:nvSpPr>
            <p:cNvPr id="87" name="Google Shape;87;p1"/>
            <p:cNvSpPr/>
            <p:nvPr/>
          </p:nvSpPr>
          <p:spPr>
            <a:xfrm>
              <a:off x="0" y="0"/>
              <a:ext cx="2049339" cy="2782102"/>
            </a:xfrm>
            <a:custGeom>
              <a:rect b="b" l="l" r="r" t="t"/>
              <a:pathLst>
                <a:path extrusionOk="0" h="2782102" w="2049339">
                  <a:moveTo>
                    <a:pt x="0" y="0"/>
                  </a:moveTo>
                  <a:lnTo>
                    <a:pt x="2049339" y="0"/>
                  </a:lnTo>
                  <a:lnTo>
                    <a:pt x="2049339" y="2782102"/>
                  </a:lnTo>
                  <a:lnTo>
                    <a:pt x="0" y="2782102"/>
                  </a:lnTo>
                  <a:close/>
                </a:path>
              </a:pathLst>
            </a:custGeom>
            <a:gradFill>
              <a:gsLst>
                <a:gs pos="0">
                  <a:srgbClr val="0F7BC1"/>
                </a:gs>
                <a:gs pos="50000">
                  <a:srgbClr val="0F7BC1"/>
                </a:gs>
                <a:gs pos="100000">
                  <a:srgbClr val="0F7BC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 txBox="1"/>
            <p:nvPr/>
          </p:nvSpPr>
          <p:spPr>
            <a:xfrm>
              <a:off x="0" y="9525"/>
              <a:ext cx="2049300" cy="27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6542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"/>
          <p:cNvGrpSpPr/>
          <p:nvPr/>
        </p:nvGrpSpPr>
        <p:grpSpPr>
          <a:xfrm>
            <a:off x="2547712" y="2813321"/>
            <a:ext cx="4048825" cy="481542"/>
            <a:chOff x="0" y="0"/>
            <a:chExt cx="2132700" cy="253650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2132583" cy="253622"/>
            </a:xfrm>
            <a:custGeom>
              <a:rect b="b" l="l" r="r" t="t"/>
              <a:pathLst>
                <a:path extrusionOk="0" h="253622" w="2132583">
                  <a:moveTo>
                    <a:pt x="95613" y="0"/>
                  </a:moveTo>
                  <a:lnTo>
                    <a:pt x="2036970" y="0"/>
                  </a:lnTo>
                  <a:cubicBezTo>
                    <a:pt x="2089776" y="0"/>
                    <a:pt x="2132583" y="42807"/>
                    <a:pt x="2132583" y="95613"/>
                  </a:cubicBezTo>
                  <a:lnTo>
                    <a:pt x="2132583" y="158009"/>
                  </a:lnTo>
                  <a:cubicBezTo>
                    <a:pt x="2132583" y="210815"/>
                    <a:pt x="2089776" y="253622"/>
                    <a:pt x="2036970" y="253622"/>
                  </a:cubicBezTo>
                  <a:lnTo>
                    <a:pt x="95613" y="253622"/>
                  </a:lnTo>
                  <a:cubicBezTo>
                    <a:pt x="42807" y="253622"/>
                    <a:pt x="0" y="210815"/>
                    <a:pt x="0" y="158009"/>
                  </a:cubicBezTo>
                  <a:lnTo>
                    <a:pt x="0" y="95613"/>
                  </a:lnTo>
                  <a:cubicBezTo>
                    <a:pt x="0" y="42807"/>
                    <a:pt x="42807" y="0"/>
                    <a:pt x="95613" y="0"/>
                  </a:cubicBez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19050"/>
              <a:ext cx="21327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-266052" y="4787070"/>
            <a:ext cx="4673887" cy="575515"/>
            <a:chOff x="0" y="0"/>
            <a:chExt cx="2461949" cy="30315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5" name="Google Shape;95;p1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6" name="Google Shape;96;p1"/>
          <p:cNvGrpSpPr/>
          <p:nvPr/>
        </p:nvGrpSpPr>
        <p:grpSpPr>
          <a:xfrm>
            <a:off x="446299" y="283386"/>
            <a:ext cx="1468227" cy="328312"/>
            <a:chOff x="1962848" y="600547"/>
            <a:chExt cx="2936454" cy="656623"/>
          </a:xfrm>
        </p:grpSpPr>
        <p:sp>
          <p:nvSpPr>
            <p:cNvPr id="97" name="Google Shape;97;p1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2592700" y="1530800"/>
            <a:ext cx="4816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id" sz="4000">
                <a:solidFill>
                  <a:srgbClr val="FFFCF7"/>
                </a:solidFill>
                <a:latin typeface="Raleway Black"/>
                <a:ea typeface="Raleway Black"/>
                <a:cs typeface="Raleway Black"/>
                <a:sym typeface="Raleway Black"/>
              </a:rPr>
              <a:t>Deep</a:t>
            </a:r>
            <a:r>
              <a:rPr b="1" i="0" lang="id" sz="4000" u="none" cap="none" strike="noStrike">
                <a:solidFill>
                  <a:srgbClr val="FFFCF7"/>
                </a:solidFill>
                <a:latin typeface="Raleway Black"/>
                <a:ea typeface="Raleway Black"/>
                <a:cs typeface="Raleway Black"/>
                <a:sym typeface="Raleway Black"/>
              </a:rPr>
              <a:t> Learning</a:t>
            </a:r>
            <a:br>
              <a:rPr b="1" i="0" lang="id" sz="4000" u="none" cap="none" strike="noStrike">
                <a:solidFill>
                  <a:srgbClr val="FFFCF7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r>
              <a:rPr b="1" i="0" lang="id" sz="4000" u="none" cap="none" strike="noStrike">
                <a:solidFill>
                  <a:srgbClr val="FFFCF7"/>
                </a:solidFill>
                <a:latin typeface="Raleway Black"/>
                <a:ea typeface="Raleway Black"/>
                <a:cs typeface="Raleway Black"/>
                <a:sym typeface="Raleway Black"/>
              </a:rPr>
              <a:t>Spesialization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2769996" y="2958556"/>
            <a:ext cx="3094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id" sz="1300" u="none" cap="none" strike="noStrike">
                <a:solidFill>
                  <a:srgbClr val="173057"/>
                </a:solidFill>
                <a:latin typeface="Raleway"/>
                <a:ea typeface="Raleway"/>
                <a:cs typeface="Raleway"/>
                <a:sym typeface="Raleway"/>
              </a:rPr>
              <a:t>Workshop KCVanguard</a:t>
            </a:r>
            <a:endParaRPr b="1" i="0" sz="1300" u="none" cap="none" strike="noStrike">
              <a:solidFill>
                <a:srgbClr val="17305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5779742" y="442350"/>
            <a:ext cx="2849850" cy="169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6537158" y="4475700"/>
            <a:ext cx="2092490" cy="180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7356396" y="4306500"/>
            <a:ext cx="127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g3332e4c9efb_0_6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290" name="Google Shape;290;g3332e4c9efb_0_6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g3332e4c9efb_0_6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g3332e4c9efb_0_6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293" name="Google Shape;293;g3332e4c9efb_0_6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3332e4c9efb_0_6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g3332e4c9efb_0_6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332e4c9efb_0_6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3332e4c9efb_0_6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332e4c9efb_0_6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g3332e4c9efb_0_6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g3332e4c9efb_0_6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301" name="Google Shape;301;g3332e4c9efb_0_6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g3332e4c9efb_0_6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g3332e4c9efb_0_6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g3332e4c9efb_0_6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Warm-up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3332e4c9efb_0_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332e4c9efb_0_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30200" y="1726025"/>
            <a:ext cx="6483584" cy="244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g3332e4c9efb_0_32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312" name="Google Shape;312;g3332e4c9efb_0_32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3332e4c9efb_0_32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g3332e4c9efb_0_32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315" name="Google Shape;315;g3332e4c9efb_0_32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g3332e4c9efb_0_32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g3332e4c9efb_0_32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3332e4c9efb_0_32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332e4c9efb_0_32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3332e4c9efb_0_32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g3332e4c9efb_0_32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g3332e4c9efb_0_32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323" name="Google Shape;323;g3332e4c9efb_0_32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g3332e4c9efb_0_32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g3332e4c9efb_0_32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g3332e4c9efb_0_32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Neuron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3332e4c9efb_0_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332e4c9efb_0_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2" y="1466664"/>
            <a:ext cx="4838274" cy="2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332e4c9efb_0_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51489" y="1528375"/>
            <a:ext cx="4344861" cy="26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g3332e4c9efb_0_56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335" name="Google Shape;335;g3332e4c9efb_0_56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g3332e4c9efb_0_56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g3332e4c9efb_0_56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338" name="Google Shape;338;g3332e4c9efb_0_56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g3332e4c9efb_0_56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g3332e4c9efb_0_56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3332e4c9efb_0_56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332e4c9efb_0_56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3332e4c9efb_0_56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g3332e4c9efb_0_56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g3332e4c9efb_0_56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346" name="Google Shape;346;g3332e4c9efb_0_56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g3332e4c9efb_0_56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g3332e4c9efb_0_56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g3332e4c9efb_0_56"/>
          <p:cNvSpPr txBox="1"/>
          <p:nvPr/>
        </p:nvSpPr>
        <p:spPr>
          <a:xfrm>
            <a:off x="1772700" y="727600"/>
            <a:ext cx="56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Let’s make it more complex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3332e4c9efb_0_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3332e4c9efb_0_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41425" y="1447438"/>
            <a:ext cx="5261148" cy="326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g3332e4c9efb_0_81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7" name="Google Shape;357;g3332e4c9efb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7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g3332e4c9efb_0_81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359" name="Google Shape;359;g3332e4c9efb_0_81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g3332e4c9efb_0_81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g3332e4c9efb_0_81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3332e4c9efb_0_81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332e4c9efb_0_81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g3332e4c9efb_0_81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3332e4c9efb_0_81"/>
          <p:cNvSpPr txBox="1"/>
          <p:nvPr/>
        </p:nvSpPr>
        <p:spPr>
          <a:xfrm>
            <a:off x="2863802" y="1898825"/>
            <a:ext cx="51771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id" sz="33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Basic Terminology</a:t>
            </a:r>
            <a:b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r>
              <a:rPr b="1" lang="id" sz="2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Deep</a:t>
            </a:r>
            <a: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 Learning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g3332e4c9efb_0_81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367" name="Google Shape;367;g3332e4c9efb_0_81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g3332e4c9efb_0_81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g3332e4c9efb_0_81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0" name="Google Shape;370;g3332e4c9efb_0_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g3332e4c9efb_0_99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376" name="Google Shape;376;g3332e4c9efb_0_99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g3332e4c9efb_0_99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g3332e4c9efb_0_99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379" name="Google Shape;379;g3332e4c9efb_0_99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g3332e4c9efb_0_99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g3332e4c9efb_0_99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3332e4c9efb_0_99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3332e4c9efb_0_99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3332e4c9efb_0_99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g3332e4c9efb_0_99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g3332e4c9efb_0_99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387" name="Google Shape;387;g3332e4c9efb_0_99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g3332e4c9efb_0_99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g3332e4c9efb_0_99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g3332e4c9efb_0_99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Activation Function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g3332e4c9efb_0_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3332e4c9efb_0_99"/>
          <p:cNvSpPr txBox="1"/>
          <p:nvPr/>
        </p:nvSpPr>
        <p:spPr>
          <a:xfrm>
            <a:off x="1447050" y="1235100"/>
            <a:ext cx="63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Sebuah fungsi yang membuat Neural Network menjadi </a:t>
            </a:r>
            <a:r>
              <a:rPr b="1" lang="id">
                <a:latin typeface="Raleway"/>
                <a:ea typeface="Raleway"/>
                <a:cs typeface="Raleway"/>
                <a:sym typeface="Raleway"/>
              </a:rPr>
              <a:t>Non-Linear</a:t>
            </a:r>
            <a:endParaRPr b="1" i="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3" name="Google Shape;393;g3332e4c9efb_0_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65725" y="2107600"/>
            <a:ext cx="2169950" cy="25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332e4c9efb_0_99"/>
          <p:cNvSpPr txBox="1"/>
          <p:nvPr/>
        </p:nvSpPr>
        <p:spPr>
          <a:xfrm>
            <a:off x="1365725" y="1753600"/>
            <a:ext cx="230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 sz="1200">
                <a:latin typeface="Raleway"/>
                <a:ea typeface="Raleway"/>
                <a:cs typeface="Raleway"/>
                <a:sym typeface="Raleway"/>
              </a:rPr>
              <a:t>Misal: Pisahkan O dan X ini</a:t>
            </a:r>
            <a:endParaRPr b="1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5" name="Google Shape;395;g3332e4c9efb_0_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56525" y="1589100"/>
            <a:ext cx="3003805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g3332e4c9efb_0_174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401" name="Google Shape;401;g3332e4c9efb_0_174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g3332e4c9efb_0_174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g3332e4c9efb_0_174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404" name="Google Shape;404;g3332e4c9efb_0_174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g3332e4c9efb_0_174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g3332e4c9efb_0_174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3332e4c9efb_0_174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3332e4c9efb_0_174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3332e4c9efb_0_174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3332e4c9efb_0_174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g3332e4c9efb_0_174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412" name="Google Shape;412;g3332e4c9efb_0_174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g3332e4c9efb_0_174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g3332e4c9efb_0_174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g3332e4c9efb_0_174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Loss Function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g3332e4c9efb_0_1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332e4c9efb_0_174"/>
          <p:cNvSpPr txBox="1"/>
          <p:nvPr/>
        </p:nvSpPr>
        <p:spPr>
          <a:xfrm>
            <a:off x="1747500" y="1235100"/>
            <a:ext cx="564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Sebuah fungsi yang menilai </a:t>
            </a:r>
            <a:r>
              <a:rPr b="1" lang="id">
                <a:latin typeface="Raleway"/>
                <a:ea typeface="Raleway"/>
                <a:cs typeface="Raleway"/>
                <a:sym typeface="Raleway"/>
              </a:rPr>
              <a:t>seberapa bagus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 prediksi dari model</a:t>
            </a:r>
            <a:endParaRPr b="1" i="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8" name="Google Shape;418;g3332e4c9efb_0_1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702050"/>
            <a:ext cx="4302361" cy="266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3332e4c9efb_0_1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02362" y="2063962"/>
            <a:ext cx="4751026" cy="21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g3332e4c9efb_0_125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425" name="Google Shape;425;g3332e4c9efb_0_125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g3332e4c9efb_0_125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g3332e4c9efb_0_125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428" name="Google Shape;428;g3332e4c9efb_0_125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g3332e4c9efb_0_125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g3332e4c9efb_0_125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3332e4c9efb_0_125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3332e4c9efb_0_125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3332e4c9efb_0_125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g3332e4c9efb_0_125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g3332e4c9efb_0_125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436" name="Google Shape;436;g3332e4c9efb_0_125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g3332e4c9efb_0_125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g3332e4c9efb_0_125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g3332e4c9efb_0_125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Backpropagation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g3332e4c9efb_0_1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3332e4c9efb_0_125"/>
          <p:cNvSpPr txBox="1"/>
          <p:nvPr/>
        </p:nvSpPr>
        <p:spPr>
          <a:xfrm>
            <a:off x="1709525" y="1235100"/>
            <a:ext cx="56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Intinya buat </a:t>
            </a:r>
            <a:r>
              <a:rPr b="1" lang="id">
                <a:latin typeface="Raleway"/>
                <a:ea typeface="Raleway"/>
                <a:cs typeface="Raleway"/>
                <a:sym typeface="Raleway"/>
              </a:rPr>
              <a:t>betulin kembali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 weight dan bias pada tiap Neuron</a:t>
            </a:r>
            <a:endParaRPr i="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2" name="Google Shape;442;g3332e4c9efb_0_1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48400" y="1643475"/>
            <a:ext cx="6447192" cy="30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g33e8195ed4e_1_3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448" name="Google Shape;448;g33e8195ed4e_1_3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g33e8195ed4e_1_3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" name="Google Shape;450;g33e8195ed4e_1_3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451" name="Google Shape;451;g33e8195ed4e_1_3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g33e8195ed4e_1_3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g33e8195ed4e_1_3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33e8195ed4e_1_3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33e8195ed4e_1_3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33e8195ed4e_1_3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g33e8195ed4e_1_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g33e8195ed4e_1_3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459" name="Google Shape;459;g33e8195ed4e_1_3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g33e8195ed4e_1_3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g33e8195ed4e_1_3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" name="Google Shape;462;g33e8195ed4e_1_3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Backpropagation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g33e8195ed4e_1_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33e8195ed4e_1_3"/>
          <p:cNvSpPr txBox="1"/>
          <p:nvPr/>
        </p:nvSpPr>
        <p:spPr>
          <a:xfrm>
            <a:off x="2247900" y="1235100"/>
            <a:ext cx="464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200">
                <a:latin typeface="Raleway"/>
                <a:ea typeface="Raleway"/>
                <a:cs typeface="Raleway"/>
                <a:sym typeface="Raleway"/>
              </a:rPr>
              <a:t>Intinya buat </a:t>
            </a:r>
            <a:r>
              <a:rPr b="1" lang="id" sz="1200">
                <a:latin typeface="Raleway"/>
                <a:ea typeface="Raleway"/>
                <a:cs typeface="Raleway"/>
                <a:sym typeface="Raleway"/>
              </a:rPr>
              <a:t>betulin kembali</a:t>
            </a:r>
            <a:r>
              <a:rPr lang="id" sz="1200">
                <a:latin typeface="Raleway"/>
                <a:ea typeface="Raleway"/>
                <a:cs typeface="Raleway"/>
                <a:sym typeface="Raleway"/>
              </a:rPr>
              <a:t> weight dan bias pada tiap Neuron</a:t>
            </a:r>
            <a:endParaRPr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5" name="Google Shape;465;g33e8195ed4e_1_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94950" y="1567972"/>
            <a:ext cx="2354100" cy="313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g3332e4c9efb_0_152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471" name="Google Shape;471;g3332e4c9efb_0_152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g3332e4c9efb_0_152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g3332e4c9efb_0_152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474" name="Google Shape;474;g3332e4c9efb_0_152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g3332e4c9efb_0_152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g3332e4c9efb_0_152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3332e4c9efb_0_152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3332e4c9efb_0_152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3332e4c9efb_0_152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3332e4c9efb_0_152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g3332e4c9efb_0_152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482" name="Google Shape;482;g3332e4c9efb_0_152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g3332e4c9efb_0_152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g3332e4c9efb_0_152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g3332e4c9efb_0_152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Backpropagation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g3332e4c9efb_0_1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332e4c9efb_0_152"/>
          <p:cNvSpPr txBox="1"/>
          <p:nvPr/>
        </p:nvSpPr>
        <p:spPr>
          <a:xfrm>
            <a:off x="2247900" y="1235100"/>
            <a:ext cx="464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200">
                <a:latin typeface="Raleway"/>
                <a:ea typeface="Raleway"/>
                <a:cs typeface="Raleway"/>
                <a:sym typeface="Raleway"/>
              </a:rPr>
              <a:t>Intinya buat </a:t>
            </a:r>
            <a:r>
              <a:rPr b="1" lang="id" sz="1200">
                <a:latin typeface="Raleway"/>
                <a:ea typeface="Raleway"/>
                <a:cs typeface="Raleway"/>
                <a:sym typeface="Raleway"/>
              </a:rPr>
              <a:t>betulin kembali</a:t>
            </a:r>
            <a:r>
              <a:rPr lang="id" sz="1200">
                <a:latin typeface="Raleway"/>
                <a:ea typeface="Raleway"/>
                <a:cs typeface="Raleway"/>
                <a:sym typeface="Raleway"/>
              </a:rPr>
              <a:t> weight dan bias pada tiap Neuron</a:t>
            </a:r>
            <a:endParaRPr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8" name="Google Shape;488;g3332e4c9efb_0_1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22625" y="1695075"/>
            <a:ext cx="6898750" cy="29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g3332e4c9efb_0_198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494" name="Google Shape;494;g3332e4c9efb_0_198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g3332e4c9efb_0_198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g3332e4c9efb_0_198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497" name="Google Shape;497;g3332e4c9efb_0_198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g3332e4c9efb_0_198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" name="Google Shape;499;g3332e4c9efb_0_198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3332e4c9efb_0_198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3332e4c9efb_0_198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3332e4c9efb_0_198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g3332e4c9efb_0_198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g3332e4c9efb_0_198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505" name="Google Shape;505;g3332e4c9efb_0_198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g3332e4c9efb_0_198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g3332e4c9efb_0_198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g3332e4c9efb_0_198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Epoch vs Step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g3332e4c9efb_0_1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3332e4c9efb_0_198"/>
          <p:cNvSpPr txBox="1"/>
          <p:nvPr/>
        </p:nvSpPr>
        <p:spPr>
          <a:xfrm>
            <a:off x="1131550" y="1879625"/>
            <a:ext cx="28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511" name="Google Shape;511;g3332e4c9efb_0_198"/>
          <p:cNvGraphicFramePr/>
          <p:nvPr/>
        </p:nvGraphicFramePr>
        <p:xfrm>
          <a:off x="733375" y="1668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{DEB33831-4429-4217-90A7-95C0424EAFBE}</a:tableStyleId>
              </a:tblPr>
              <a:tblGrid>
                <a:gridCol w="3838625"/>
                <a:gridCol w="3838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Epoch</a:t>
                      </a:r>
                      <a:endParaRPr sz="1600"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solidFill>
                      <a:srgbClr val="FCB91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Step</a:t>
                      </a:r>
                      <a:endParaRPr sz="1600"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solidFill>
                      <a:srgbClr val="FCB91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Satu </a:t>
                      </a:r>
                      <a:r>
                        <a:rPr b="1" lang="id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epoch</a:t>
                      </a:r>
                      <a:r>
                        <a:rPr lang="id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adalah ketika </a:t>
                      </a:r>
                      <a:r>
                        <a:rPr b="1" lang="id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seluruh dataset</a:t>
                      </a:r>
                      <a:r>
                        <a:rPr lang="id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telah melewati Neural Network satu kali penuh dalam proses training.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Satu </a:t>
                      </a:r>
                      <a:r>
                        <a:rPr b="1" lang="id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step</a:t>
                      </a:r>
                      <a:r>
                        <a:rPr lang="id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adalah satu iterasi forward dan backward pass dalam training dengan </a:t>
                      </a:r>
                      <a:r>
                        <a:rPr b="1" lang="id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 batch data</a:t>
                      </a:r>
                      <a:r>
                        <a:rPr lang="id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.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Jika memiliki </a:t>
                      </a:r>
                      <a:r>
                        <a:rPr b="1" lang="id">
                          <a:solidFill>
                            <a:schemeClr val="dk1"/>
                          </a:solidFill>
                        </a:rPr>
                        <a:t>10.000 data</a:t>
                      </a:r>
                      <a:r>
                        <a:rPr lang="id">
                          <a:solidFill>
                            <a:schemeClr val="dk1"/>
                          </a:solidFill>
                        </a:rPr>
                        <a:t> dan melatih model dengan </a:t>
                      </a:r>
                      <a:r>
                        <a:rPr b="1" lang="id">
                          <a:solidFill>
                            <a:schemeClr val="dk1"/>
                          </a:solidFill>
                        </a:rPr>
                        <a:t>5 epoch</a:t>
                      </a:r>
                      <a:r>
                        <a:rPr lang="id">
                          <a:solidFill>
                            <a:schemeClr val="dk1"/>
                          </a:solidFill>
                        </a:rPr>
                        <a:t>, berarti model akan melihat seluruh dataset sebanyak </a:t>
                      </a:r>
                      <a:r>
                        <a:rPr b="1" lang="id">
                          <a:solidFill>
                            <a:schemeClr val="dk1"/>
                          </a:solidFill>
                        </a:rPr>
                        <a:t>5 kali</a:t>
                      </a:r>
                      <a:r>
                        <a:rPr lang="id">
                          <a:solidFill>
                            <a:schemeClr val="dk1"/>
                          </a:solidFill>
                        </a:rPr>
                        <a:t>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Jika memiliki </a:t>
                      </a:r>
                      <a:r>
                        <a:rPr b="1" lang="id">
                          <a:solidFill>
                            <a:schemeClr val="dk1"/>
                          </a:solidFill>
                        </a:rPr>
                        <a:t>10.000 data</a:t>
                      </a:r>
                      <a:r>
                        <a:rPr lang="id">
                          <a:solidFill>
                            <a:schemeClr val="dk1"/>
                          </a:solidFill>
                        </a:rPr>
                        <a:t> dan batch size adalah </a:t>
                      </a:r>
                      <a:r>
                        <a:rPr b="1" lang="id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id">
                          <a:solidFill>
                            <a:schemeClr val="dk1"/>
                          </a:solidFill>
                        </a:rPr>
                        <a:t>, maka dalam satu epoch terdapat </a:t>
                      </a:r>
                      <a:r>
                        <a:rPr b="1" lang="id">
                          <a:solidFill>
                            <a:schemeClr val="dk1"/>
                          </a:solidFill>
                        </a:rPr>
                        <a:t>100 step</a:t>
                      </a:r>
                      <a:r>
                        <a:rPr lang="id">
                          <a:solidFill>
                            <a:schemeClr val="dk1"/>
                          </a:solidFill>
                        </a:rPr>
                        <a:t> (10.000 / 100 = 100).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2"/>
          <p:cNvGrpSpPr/>
          <p:nvPr/>
        </p:nvGrpSpPr>
        <p:grpSpPr>
          <a:xfrm>
            <a:off x="-266052" y="4787070"/>
            <a:ext cx="4673857" cy="575279"/>
            <a:chOff x="0" y="0"/>
            <a:chExt cx="2461949" cy="303027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0" y="19050"/>
              <a:ext cx="2461949" cy="283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8706729" y="4787070"/>
            <a:ext cx="692902" cy="575279"/>
            <a:chOff x="0" y="0"/>
            <a:chExt cx="364985" cy="303027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0" y="19050"/>
              <a:ext cx="364985" cy="283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2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5779742" y="4904311"/>
            <a:ext cx="2849908" cy="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2"/>
          <p:cNvGrpSpPr/>
          <p:nvPr/>
        </p:nvGrpSpPr>
        <p:grpSpPr>
          <a:xfrm>
            <a:off x="449799" y="294736"/>
            <a:ext cx="1468227" cy="328312"/>
            <a:chOff x="1962848" y="600547"/>
            <a:chExt cx="2936454" cy="656623"/>
          </a:xfrm>
        </p:grpSpPr>
        <p:sp>
          <p:nvSpPr>
            <p:cNvPr id="124" name="Google Shape;124;p2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2"/>
          <p:cNvSpPr txBox="1"/>
          <p:nvPr/>
        </p:nvSpPr>
        <p:spPr>
          <a:xfrm>
            <a:off x="2874663" y="736275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ANDIKA RAHMAN TEJA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2989550" y="1346513"/>
            <a:ext cx="6337800" cy="30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Experiences: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Leader of Avalon AI Community 2024-2025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Expert Staff of Logic Division Schematics NLC 2024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Public Relation of GenBI ITS 2024-2025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Student Social Development HMTC ITS 2023-2024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Projects:</a:t>
            </a:r>
            <a:endParaRPr b="1"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Indonesia Speech Recognition (Dr. Rizka Wakhidatus Sholikah, S. Kom)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IKN solar energy forecasting (Dr. Dwi Sunaryono, S.Kom., M.Kom.)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Sahabat CAPD (Dini Adni Navastara, S.Kom, M.Sc.)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PETANI E-commerce (Dr. Dwi Sunaryono, S.Kom., M.Kom.)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Near Miss Classification (Dr. Eng. Muhamad Hilmil Muchtar Aditya Pradana, S.Kom, M.Sc)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NUII RAG Chatbot (PLN)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lang="id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RAGITA Chatbot (Dr. Dwi Sunaryono, S.Kom., M.Kom.)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9">
            <a:alphaModFix/>
          </a:blip>
          <a:srcRect b="0" l="15845" r="12716" t="17156"/>
          <a:stretch/>
        </p:blipFill>
        <p:spPr>
          <a:xfrm>
            <a:off x="1176075" y="1594900"/>
            <a:ext cx="1633048" cy="252511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  <p:pic>
        <p:nvPicPr>
          <p:cNvPr id="130" name="Google Shape;130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g3332e4c9efb_0_220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517" name="Google Shape;517;g3332e4c9efb_0_220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3332e4c9efb_0_220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g3332e4c9efb_0_220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520" name="Google Shape;520;g3332e4c9efb_0_220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g3332e4c9efb_0_220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g3332e4c9efb_0_220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3332e4c9efb_0_220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3332e4c9efb_0_220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3332e4c9efb_0_220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g3332e4c9efb_0_220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g3332e4c9efb_0_220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528" name="Google Shape;528;g3332e4c9efb_0_220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g3332e4c9efb_0_220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g3332e4c9efb_0_220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1" name="Google Shape;531;g3332e4c9efb_0_220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Learning Rate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g3332e4c9efb_0_2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3332e4c9efb_0_220"/>
          <p:cNvSpPr txBox="1"/>
          <p:nvPr/>
        </p:nvSpPr>
        <p:spPr>
          <a:xfrm>
            <a:off x="1228200" y="1243275"/>
            <a:ext cx="6687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Parameter untuk mengatur </a:t>
            </a:r>
            <a:r>
              <a:rPr b="1" lang="id">
                <a:latin typeface="Raleway"/>
                <a:ea typeface="Raleway"/>
                <a:cs typeface="Raleway"/>
                <a:sym typeface="Raleway"/>
              </a:rPr>
              <a:t>seberapa cepat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 model dalam </a:t>
            </a:r>
            <a:r>
              <a:rPr b="1" lang="id">
                <a:latin typeface="Raleway"/>
                <a:ea typeface="Raleway"/>
                <a:cs typeface="Raleway"/>
                <a:sym typeface="Raleway"/>
              </a:rPr>
              <a:t>memahami data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 selama proses training</a:t>
            </a:r>
            <a:endParaRPr i="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34" name="Google Shape;534;g3332e4c9efb_0_2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3663" y="1869600"/>
            <a:ext cx="6936674" cy="269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g33e8195ed4e_2_7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540" name="Google Shape;540;g33e8195ed4e_2_7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g33e8195ed4e_2_7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" name="Google Shape;542;g33e8195ed4e_2_7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543" name="Google Shape;543;g33e8195ed4e_2_7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g33e8195ed4e_2_7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g33e8195ed4e_2_7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33e8195ed4e_2_7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33e8195ed4e_2_7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33e8195ed4e_2_7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g33e8195ed4e_2_7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g33e8195ed4e_2_7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551" name="Google Shape;551;g33e8195ed4e_2_7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g33e8195ed4e_2_7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g33e8195ed4e_2_7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g33e8195ed4e_2_7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Learning Rate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g33e8195ed4e_2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33e8195ed4e_2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350" y="1891275"/>
            <a:ext cx="4845517" cy="290630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33e8195ed4e_2_7"/>
          <p:cNvSpPr txBox="1"/>
          <p:nvPr/>
        </p:nvSpPr>
        <p:spPr>
          <a:xfrm>
            <a:off x="1228200" y="1243275"/>
            <a:ext cx="6687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Parameter untuk mengatur </a:t>
            </a:r>
            <a:r>
              <a:rPr b="1" lang="id">
                <a:latin typeface="Raleway"/>
                <a:ea typeface="Raleway"/>
                <a:cs typeface="Raleway"/>
                <a:sym typeface="Raleway"/>
              </a:rPr>
              <a:t>seberapa cepat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 model dalam </a:t>
            </a:r>
            <a:r>
              <a:rPr b="1" lang="id">
                <a:latin typeface="Raleway"/>
                <a:ea typeface="Raleway"/>
                <a:cs typeface="Raleway"/>
                <a:sym typeface="Raleway"/>
              </a:rPr>
              <a:t>memahami data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 selama proses training</a:t>
            </a:r>
            <a:endParaRPr i="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8" name="Google Shape;558;g33e8195ed4e_2_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25138" y="1785213"/>
            <a:ext cx="2416300" cy="32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3" name="Google Shape;563;g3332e4c9efb_0_242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4" name="Google Shape;564;g3332e4c9efb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7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g3332e4c9efb_0_242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566" name="Google Shape;566;g3332e4c9efb_0_242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g3332e4c9efb_0_242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g3332e4c9efb_0_242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3332e4c9efb_0_242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3332e4c9efb_0_242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1" name="Google Shape;571;g3332e4c9efb_0_242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3332e4c9efb_0_242"/>
          <p:cNvSpPr txBox="1"/>
          <p:nvPr/>
        </p:nvSpPr>
        <p:spPr>
          <a:xfrm>
            <a:off x="2863802" y="1898825"/>
            <a:ext cx="517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id" sz="33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#1 Hands-on Simple NN</a:t>
            </a:r>
            <a: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" name="Google Shape;573;g3332e4c9efb_0_242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574" name="Google Shape;574;g3332e4c9efb_0_242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g3332e4c9efb_0_242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g3332e4c9efb_0_242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7" name="Google Shape;577;g3332e4c9efb_0_2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2" name="Google Shape;582;g33e8195ed4e_2_56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3" name="Google Shape;583;g33e8195ed4e_2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7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g33e8195ed4e_2_56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585" name="Google Shape;585;g33e8195ed4e_2_56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g33e8195ed4e_2_56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7" name="Google Shape;587;g33e8195ed4e_2_56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33e8195ed4e_2_56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33e8195ed4e_2_56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0" name="Google Shape;590;g33e8195ed4e_2_56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33e8195ed4e_2_56"/>
          <p:cNvSpPr txBox="1"/>
          <p:nvPr/>
        </p:nvSpPr>
        <p:spPr>
          <a:xfrm>
            <a:off x="2863802" y="1898825"/>
            <a:ext cx="51771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id" sz="33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Main Problem</a:t>
            </a:r>
            <a:b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r>
              <a:rPr b="1" lang="id" sz="2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Deep</a:t>
            </a:r>
            <a: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 Learning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g33e8195ed4e_2_56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593" name="Google Shape;593;g33e8195ed4e_2_56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g33e8195ed4e_2_56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g33e8195ed4e_2_56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6" name="Google Shape;596;g33e8195ed4e_2_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g33e8195ed4e_2_74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602" name="Google Shape;602;g33e8195ed4e_2_74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g33e8195ed4e_2_74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4" name="Google Shape;604;g33e8195ed4e_2_74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605" name="Google Shape;605;g33e8195ed4e_2_74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g33e8195ed4e_2_74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g33e8195ed4e_2_74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33e8195ed4e_2_74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33e8195ed4e_2_74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33e8195ed4e_2_74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g33e8195ed4e_2_74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" name="Google Shape;612;g33e8195ed4e_2_74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613" name="Google Shape;613;g33e8195ed4e_2_74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g33e8195ed4e_2_74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g33e8195ed4e_2_74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6" name="Google Shape;616;g33e8195ed4e_2_74"/>
          <p:cNvSpPr txBox="1"/>
          <p:nvPr/>
        </p:nvSpPr>
        <p:spPr>
          <a:xfrm>
            <a:off x="1841825" y="727600"/>
            <a:ext cx="54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Overfitting vs Underfitting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g33e8195ed4e_2_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33e8195ed4e_2_74"/>
          <p:cNvSpPr txBox="1"/>
          <p:nvPr/>
        </p:nvSpPr>
        <p:spPr>
          <a:xfrm>
            <a:off x="12750" y="1533700"/>
            <a:ext cx="45594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>
                <a:latin typeface="Raleway"/>
                <a:ea typeface="Raleway"/>
                <a:cs typeface="Raleway"/>
                <a:sym typeface="Raleway"/>
              </a:rPr>
              <a:t>Overfitting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Model terlalu kompleks, performa sangat baik pada data latih tetapi buruk pada data uji.</a:t>
            </a:r>
            <a:endParaRPr i="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9" name="Google Shape;619;g33e8195ed4e_2_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65750" y="1533700"/>
            <a:ext cx="4559399" cy="259844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33e8195ed4e_2_74"/>
          <p:cNvSpPr txBox="1"/>
          <p:nvPr/>
        </p:nvSpPr>
        <p:spPr>
          <a:xfrm>
            <a:off x="6350" y="2704000"/>
            <a:ext cx="45594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>
                <a:latin typeface="Raleway"/>
                <a:ea typeface="Raleway"/>
                <a:cs typeface="Raleway"/>
                <a:sym typeface="Raleway"/>
              </a:rPr>
              <a:t>Underfitting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Model terlalu sederhana, performa buruk pada data latih dan uji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.</a:t>
            </a:r>
            <a:endParaRPr i="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g33e8195ed4e_2_99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626" name="Google Shape;626;g33e8195ed4e_2_99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g33e8195ed4e_2_99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g33e8195ed4e_2_99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629" name="Google Shape;629;g33e8195ed4e_2_99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g33e8195ed4e_2_99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1" name="Google Shape;631;g33e8195ed4e_2_99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33e8195ed4e_2_99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33e8195ed4e_2_99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4" name="Google Shape;634;g33e8195ed4e_2_99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g33e8195ed4e_2_99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636" name="Google Shape;636;g33e8195ed4e_2_99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g33e8195ed4e_2_99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g33e8195ed4e_2_99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g33e8195ed4e_2_99"/>
          <p:cNvSpPr txBox="1"/>
          <p:nvPr/>
        </p:nvSpPr>
        <p:spPr>
          <a:xfrm>
            <a:off x="1368300" y="727600"/>
            <a:ext cx="647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Exploding vs Vanishing Gradient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g33e8195ed4e_2_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33e8195ed4e_2_99"/>
          <p:cNvSpPr txBox="1"/>
          <p:nvPr/>
        </p:nvSpPr>
        <p:spPr>
          <a:xfrm>
            <a:off x="6350" y="1426000"/>
            <a:ext cx="45594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>
                <a:latin typeface="Raleway"/>
                <a:ea typeface="Raleway"/>
                <a:cs typeface="Raleway"/>
                <a:sym typeface="Raleway"/>
              </a:rPr>
              <a:t>Exploding Gradient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Nilai gradien dalam backpropagation menjadi sangat besar, menyebabkan pembaruan </a:t>
            </a:r>
            <a:r>
              <a:rPr i="1" lang="id">
                <a:latin typeface="Raleway"/>
                <a:ea typeface="Raleway"/>
                <a:cs typeface="Raleway"/>
                <a:sym typeface="Raleway"/>
              </a:rPr>
              <a:t>weight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 yang tidak stabil</a:t>
            </a:r>
            <a:endParaRPr i="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2" name="Google Shape;642;g33e8195ed4e_2_99"/>
          <p:cNvSpPr txBox="1"/>
          <p:nvPr/>
        </p:nvSpPr>
        <p:spPr>
          <a:xfrm>
            <a:off x="6350" y="2704000"/>
            <a:ext cx="45594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>
                <a:latin typeface="Raleway"/>
                <a:ea typeface="Raleway"/>
                <a:cs typeface="Raleway"/>
                <a:sym typeface="Raleway"/>
              </a:rPr>
              <a:t>Vanishing Gradient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Nilai gradien menjadi sangat kecil, membuat pembaruan </a:t>
            </a:r>
            <a:r>
              <a:rPr i="1" lang="id">
                <a:latin typeface="Raleway"/>
                <a:ea typeface="Raleway"/>
                <a:cs typeface="Raleway"/>
                <a:sym typeface="Raleway"/>
              </a:rPr>
              <a:t>weight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 hampir berhenti sehingga model sulit untuk melakukan proses </a:t>
            </a:r>
            <a:r>
              <a:rPr i="1" lang="id">
                <a:latin typeface="Raleway"/>
                <a:ea typeface="Raleway"/>
                <a:cs typeface="Raleway"/>
                <a:sym typeface="Raleway"/>
              </a:rPr>
              <a:t>learning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.</a:t>
            </a:r>
            <a:endParaRPr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3" name="Google Shape;643;g33e8195ed4e_2_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155" y="1683063"/>
            <a:ext cx="4557971" cy="233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g33e8195ed4e_2_123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649" name="Google Shape;649;g33e8195ed4e_2_123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g33e8195ed4e_2_123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1" name="Google Shape;651;g33e8195ed4e_2_123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652" name="Google Shape;652;g33e8195ed4e_2_123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g33e8195ed4e_2_123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g33e8195ed4e_2_123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33e8195ed4e_2_123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33e8195ed4e_2_123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g33e8195ed4e_2_12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g33e8195ed4e_2_123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659" name="Google Shape;659;g33e8195ed4e_2_123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g33e8195ed4e_2_123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g33e8195ed4e_2_123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2" name="Google Shape;662;g33e8195ed4e_2_123"/>
          <p:cNvSpPr txBox="1"/>
          <p:nvPr/>
        </p:nvSpPr>
        <p:spPr>
          <a:xfrm>
            <a:off x="1368300" y="727600"/>
            <a:ext cx="647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INFO GPU !!!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g33e8195ed4e_2_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33e8195ed4e_2_123"/>
          <p:cNvSpPr txBox="1"/>
          <p:nvPr/>
        </p:nvSpPr>
        <p:spPr>
          <a:xfrm>
            <a:off x="6350" y="1426000"/>
            <a:ext cx="88056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>
                <a:latin typeface="Raleway"/>
                <a:ea typeface="Raleway"/>
                <a:cs typeface="Raleway"/>
                <a:sym typeface="Raleway"/>
              </a:rPr>
              <a:t>Faktanya, 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makin besar + kompleks data dan modelnya, makin lama proses trainingnya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Itupun belum mesti 1x proses training langsung gacor 😢 (malah terkadang pakai ML biasa lebih bagus)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Solusi: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Buat data / modelnya lebih sederhana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Beli GPU yang support training model (misal NVIDIA)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Parallel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 Computing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Pake cloud (Vertex AI, Colab pro, dll)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Bersabar (kalau mau cepet, pake C++ rek 😎)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65" name="Google Shape;665;g33e8195ed4e_2_1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39975" y="2213025"/>
            <a:ext cx="2487250" cy="30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0" name="Google Shape;670;g33ea9364d1e_0_0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1" name="Google Shape;671;g33ea9364d1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7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g33ea9364d1e_0_0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673" name="Google Shape;673;g33ea9364d1e_0_0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g33ea9364d1e_0_0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5" name="Google Shape;675;g33ea9364d1e_0_0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33ea9364d1e_0_0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33ea9364d1e_0_0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8" name="Google Shape;678;g33ea9364d1e_0_0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9" name="Google Shape;679;g33ea9364d1e_0_0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680" name="Google Shape;680;g33ea9364d1e_0_0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g33ea9364d1e_0_0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g33ea9364d1e_0_0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83" name="Google Shape;683;g33ea9364d1e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33ea9364d1e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5100" y="1000024"/>
            <a:ext cx="2991150" cy="29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9" name="Google Shape;689;g33eae14232c_0_69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0" name="Google Shape;690;g33eae14232c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7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g33eae14232c_0_69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692" name="Google Shape;692;g33eae14232c_0_69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g33eae14232c_0_69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g33eae14232c_0_69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33eae14232c_0_69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33eae14232c_0_69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7" name="Google Shape;697;g33eae14232c_0_69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33eae14232c_0_69"/>
          <p:cNvSpPr txBox="1"/>
          <p:nvPr/>
        </p:nvSpPr>
        <p:spPr>
          <a:xfrm>
            <a:off x="2863802" y="1898825"/>
            <a:ext cx="51771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id" sz="33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Natural Language Processing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9" name="Google Shape;699;g33eae14232c_0_69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700" name="Google Shape;700;g33eae14232c_0_69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g33eae14232c_0_69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g33eae14232c_0_69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3" name="Google Shape;703;g33eae14232c_0_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g33ea9364d1e_0_18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709" name="Google Shape;709;g33ea9364d1e_0_18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g33ea9364d1e_0_18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g33ea9364d1e_0_18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712" name="Google Shape;712;g33ea9364d1e_0_18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g33ea9364d1e_0_18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4" name="Google Shape;714;g33ea9364d1e_0_18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33ea9364d1e_0_18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33ea9364d1e_0_18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g33ea9364d1e_0_18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g33ea9364d1e_0_18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9" name="Google Shape;719;g33ea9364d1e_0_18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720" name="Google Shape;720;g33ea9364d1e_0_18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g33ea9364d1e_0_18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g33ea9364d1e_0_18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3" name="Google Shape;723;g33ea9364d1e_0_18"/>
          <p:cNvSpPr txBox="1"/>
          <p:nvPr/>
        </p:nvSpPr>
        <p:spPr>
          <a:xfrm>
            <a:off x="1841825" y="727600"/>
            <a:ext cx="54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What is NLP?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g33ea9364d1e_0_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33ea9364d1e_0_18"/>
          <p:cNvSpPr txBox="1"/>
          <p:nvPr/>
        </p:nvSpPr>
        <p:spPr>
          <a:xfrm>
            <a:off x="6350" y="1374100"/>
            <a:ext cx="91440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>
                <a:latin typeface="Raleway"/>
                <a:ea typeface="Raleway"/>
                <a:cs typeface="Raleway"/>
                <a:sym typeface="Raleway"/>
              </a:rPr>
              <a:t>Definisi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latin typeface="Raleway"/>
                <a:ea typeface="Raleway"/>
                <a:cs typeface="Raleway"/>
                <a:sym typeface="Raleway"/>
              </a:rPr>
              <a:t>Natural Language Processing (NLP) adalah sebuah bidang pada Deep Learning yang berfokus untuk memproses bahasa manusia pada komputer sehingga komputer bisa memahami, menganalisis, dan menghasilkan teks atau ucapan selayaknya manusia.</a:t>
            </a:r>
            <a:endParaRPr i="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6" name="Google Shape;726;g33ea9364d1e_0_18"/>
          <p:cNvSpPr txBox="1"/>
          <p:nvPr/>
        </p:nvSpPr>
        <p:spPr>
          <a:xfrm>
            <a:off x="6350" y="2640263"/>
            <a:ext cx="9144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>
                <a:latin typeface="Raleway"/>
                <a:ea typeface="Raleway"/>
                <a:cs typeface="Raleway"/>
                <a:sym typeface="Raleway"/>
              </a:rPr>
              <a:t>Perbedaan dengan Otomata &amp; Bahasa Pemrograman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id">
                <a:latin typeface="Raleway"/>
                <a:ea typeface="Raleway"/>
                <a:cs typeface="Raleway"/>
                <a:sym typeface="Raleway"/>
              </a:rPr>
              <a:t>NLP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: Memproses bahasa manusia yang kompleks dan </a:t>
            </a:r>
            <a:r>
              <a:rPr b="1" lang="id">
                <a:latin typeface="Raleway"/>
                <a:ea typeface="Raleway"/>
                <a:cs typeface="Raleway"/>
                <a:sym typeface="Raleway"/>
              </a:rPr>
              <a:t>tidak terstruktur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id">
                <a:latin typeface="Raleway"/>
                <a:ea typeface="Raleway"/>
                <a:cs typeface="Raleway"/>
                <a:sym typeface="Raleway"/>
              </a:rPr>
              <a:t>Otomata &amp; Bahasa Pemrograman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: Bekerja dengan sistem formal dan </a:t>
            </a:r>
            <a:r>
              <a:rPr b="1" lang="id">
                <a:latin typeface="Raleway"/>
                <a:ea typeface="Raleway"/>
                <a:cs typeface="Raleway"/>
                <a:sym typeface="Raleway"/>
              </a:rPr>
              <a:t>terstruktur</a:t>
            </a:r>
            <a:r>
              <a:rPr lang="id"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g3332458e0c6_0_8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6" name="Google Shape;136;g3332458e0c6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7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g3332458e0c6_0_8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138" name="Google Shape;138;g3332458e0c6_0_8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g3332458e0c6_0_8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g3332458e0c6_0_8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3332458e0c6_0_8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332458e0c6_0_8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g3332458e0c6_0_8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3332458e0c6_0_8"/>
          <p:cNvSpPr txBox="1"/>
          <p:nvPr/>
        </p:nvSpPr>
        <p:spPr>
          <a:xfrm>
            <a:off x="2863788" y="1898825"/>
            <a:ext cx="45561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id" sz="33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Overview</a:t>
            </a:r>
            <a:b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r>
              <a:rPr b="1" lang="id" sz="2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Deep</a:t>
            </a:r>
            <a: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 Learning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g3332458e0c6_0_8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146" name="Google Shape;146;g3332458e0c6_0_8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g3332458e0c6_0_8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3332458e0c6_0_8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9" name="Google Shape;149;g3332458e0c6_0_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g33eae14232c_0_45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732" name="Google Shape;732;g33eae14232c_0_45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g33eae14232c_0_45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g33eae14232c_0_45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735" name="Google Shape;735;g33eae14232c_0_45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g33eae14232c_0_45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7" name="Google Shape;737;g33eae14232c_0_45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g33eae14232c_0_45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33eae14232c_0_45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g33eae14232c_0_45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1" name="Google Shape;741;g33eae14232c_0_45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g33eae14232c_0_45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743" name="Google Shape;743;g33eae14232c_0_45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g33eae14232c_0_45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g33eae14232c_0_45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g33eae14232c_0_45"/>
          <p:cNvSpPr txBox="1"/>
          <p:nvPr/>
        </p:nvSpPr>
        <p:spPr>
          <a:xfrm>
            <a:off x="1841825" y="727600"/>
            <a:ext cx="54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Workflow NLP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7" name="Google Shape;747;g33eae14232c_0_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33eae14232c_0_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1314" y="1245251"/>
            <a:ext cx="8021376" cy="29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33eae14232c_0_45"/>
          <p:cNvSpPr/>
          <p:nvPr/>
        </p:nvSpPr>
        <p:spPr>
          <a:xfrm>
            <a:off x="6989662" y="2415975"/>
            <a:ext cx="1096200" cy="261000"/>
          </a:xfrm>
          <a:prstGeom prst="rect">
            <a:avLst/>
          </a:prstGeom>
          <a:solidFill>
            <a:srgbClr val="AB6A00"/>
          </a:solidFill>
          <a:ln cap="flat" cmpd="sng" w="9525">
            <a:solidFill>
              <a:srgbClr val="AB6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g33eae14232c_0_23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755" name="Google Shape;755;g33eae14232c_0_23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g33eae14232c_0_23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g33eae14232c_0_23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758" name="Google Shape;758;g33eae14232c_0_23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g33eae14232c_0_23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0" name="Google Shape;760;g33eae14232c_0_23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g33eae14232c_0_23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33eae14232c_0_23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g33eae14232c_0_23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4" name="Google Shape;764;g33eae14232c_0_2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5" name="Google Shape;765;g33eae14232c_0_23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766" name="Google Shape;766;g33eae14232c_0_23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g33eae14232c_0_23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g33eae14232c_0_23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g33eae14232c_0_23"/>
          <p:cNvSpPr txBox="1"/>
          <p:nvPr/>
        </p:nvSpPr>
        <p:spPr>
          <a:xfrm>
            <a:off x="1841825" y="651400"/>
            <a:ext cx="54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Text Preprocessing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g33eae14232c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33eae14232c_0_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14044" y="1297900"/>
            <a:ext cx="6083453" cy="34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g33eae14232c_0_89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777" name="Google Shape;777;g33eae14232c_0_89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g33eae14232c_0_89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9" name="Google Shape;779;g33eae14232c_0_89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780" name="Google Shape;780;g33eae14232c_0_89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g33eae14232c_0_89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" name="Google Shape;782;g33eae14232c_0_89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33eae14232c_0_89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g33eae14232c_0_89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g33eae14232c_0_89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6" name="Google Shape;786;g33eae14232c_0_89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7" name="Google Shape;787;g33eae14232c_0_89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788" name="Google Shape;788;g33eae14232c_0_89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g33eae14232c_0_89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g33eae14232c_0_89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1" name="Google Shape;791;g33eae14232c_0_89"/>
          <p:cNvSpPr txBox="1"/>
          <p:nvPr/>
        </p:nvSpPr>
        <p:spPr>
          <a:xfrm>
            <a:off x="1841825" y="651400"/>
            <a:ext cx="54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Text Preprocessing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g33eae14232c_0_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33eae14232c_0_89"/>
          <p:cNvSpPr txBox="1"/>
          <p:nvPr/>
        </p:nvSpPr>
        <p:spPr>
          <a:xfrm>
            <a:off x="6350" y="1374100"/>
            <a:ext cx="91440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>
                <a:solidFill>
                  <a:schemeClr val="dk1"/>
                </a:solidFill>
              </a:rPr>
              <a:t>Sentence Segmentation</a:t>
            </a:r>
            <a:r>
              <a:rPr lang="id">
                <a:solidFill>
                  <a:schemeClr val="dk1"/>
                </a:solidFill>
              </a:rPr>
              <a:t> = Memisahkan teks panjang menjadi kalimat-kalimat individu.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>
                <a:solidFill>
                  <a:schemeClr val="dk1"/>
                </a:solidFill>
              </a:rPr>
              <a:t>Word Tokenization</a:t>
            </a:r>
            <a:r>
              <a:rPr lang="id">
                <a:solidFill>
                  <a:schemeClr val="dk1"/>
                </a:solidFill>
              </a:rPr>
              <a:t> = Membagi kalimat menjadi kata-kata.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>
                <a:solidFill>
                  <a:schemeClr val="dk1"/>
                </a:solidFill>
              </a:rPr>
              <a:t>Stemming</a:t>
            </a:r>
            <a:r>
              <a:rPr lang="id">
                <a:solidFill>
                  <a:schemeClr val="dk1"/>
                </a:solidFill>
              </a:rPr>
              <a:t> = Mengubah kata ke bentuk dasar dengan memangkas akhiran (misalnya, "berlari" → "lari").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>
                <a:solidFill>
                  <a:schemeClr val="dk1"/>
                </a:solidFill>
              </a:rPr>
              <a:t>Lemmatization</a:t>
            </a:r>
            <a:r>
              <a:rPr lang="id">
                <a:solidFill>
                  <a:schemeClr val="dk1"/>
                </a:solidFill>
              </a:rPr>
              <a:t> = Mengubah kata ke bentuk dasar dengan mempertimbangkan aturan bahasa (misalnya, "menyanyi" → "nyanyi").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>
                <a:solidFill>
                  <a:schemeClr val="dk1"/>
                </a:solidFill>
              </a:rPr>
              <a:t>Stop Words</a:t>
            </a:r>
            <a:r>
              <a:rPr lang="id">
                <a:solidFill>
                  <a:schemeClr val="dk1"/>
                </a:solidFill>
              </a:rPr>
              <a:t> = Menghapus kata-kata umum yang tidak terlalu berkontribusi pada makna (misalnya, "dan", "di", "adalah").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g33eae14232c_0_112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799" name="Google Shape;799;g33eae14232c_0_112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g33eae14232c_0_112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g33eae14232c_0_112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802" name="Google Shape;802;g33eae14232c_0_112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g33eae14232c_0_112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4" name="Google Shape;804;g33eae14232c_0_112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g33eae14232c_0_112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33eae14232c_0_112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7" name="Google Shape;807;g33eae14232c_0_112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g33eae14232c_0_112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809" name="Google Shape;809;g33eae14232c_0_112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g33eae14232c_0_112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g33eae14232c_0_112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g33eae14232c_0_112"/>
          <p:cNvSpPr txBox="1"/>
          <p:nvPr/>
        </p:nvSpPr>
        <p:spPr>
          <a:xfrm>
            <a:off x="1841825" y="651400"/>
            <a:ext cx="54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Text Preprocessing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g33eae14232c_0_1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3eae14232c_0_112"/>
          <p:cNvSpPr txBox="1"/>
          <p:nvPr/>
        </p:nvSpPr>
        <p:spPr>
          <a:xfrm>
            <a:off x="0" y="1218750"/>
            <a:ext cx="91440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>
                <a:solidFill>
                  <a:schemeClr val="dk1"/>
                </a:solidFill>
              </a:rPr>
              <a:t>Dependency Parsing</a:t>
            </a:r>
            <a:r>
              <a:rPr lang="id">
                <a:solidFill>
                  <a:schemeClr val="dk1"/>
                </a:solidFill>
              </a:rPr>
              <a:t> = Menganalisis hubungan antar kata dalam sebuah kalimat untuk memahami struktur sintaksisnya.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>
                <a:solidFill>
                  <a:schemeClr val="dk1"/>
                </a:solidFill>
              </a:rPr>
              <a:t>POS Tagging (Part-of-Speech Tagging)</a:t>
            </a:r>
            <a:r>
              <a:rPr lang="id">
                <a:solidFill>
                  <a:schemeClr val="dk1"/>
                </a:solidFill>
              </a:rPr>
              <a:t> = Menandai setiap kata dalam kalimat dengan kategori tata bahasa seperti kata kerja, kata benda, atau kata sifat.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>
                <a:solidFill>
                  <a:schemeClr val="dk1"/>
                </a:solidFill>
              </a:rPr>
              <a:t>Named Entity Recognition (NER)</a:t>
            </a:r>
            <a:r>
              <a:rPr lang="id">
                <a:solidFill>
                  <a:schemeClr val="dk1"/>
                </a:solidFill>
              </a:rPr>
              <a:t> = Mengidentifikasi dan mengklasifikasikan entitas penting dalam teks seperti nama orang, lokasi, dan organisasi.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>
                <a:solidFill>
                  <a:schemeClr val="dk1"/>
                </a:solidFill>
              </a:rPr>
              <a:t>Chunking</a:t>
            </a:r>
            <a:r>
              <a:rPr lang="id">
                <a:solidFill>
                  <a:schemeClr val="dk1"/>
                </a:solidFill>
              </a:rPr>
              <a:t> = Mengelompokkan kata-kata berdasarkan pola tata bahasa untuk membentuk unit yang lebih besar seperti frasa kata benda atau kata kerja.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g33fb4e4acf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650" y="2244150"/>
            <a:ext cx="4325850" cy="3229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g33fb4e4acf1_0_0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821" name="Google Shape;821;g33fb4e4acf1_0_0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g33fb4e4acf1_0_0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g33fb4e4acf1_0_0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824" name="Google Shape;824;g33fb4e4acf1_0_0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g33fb4e4acf1_0_0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6" name="Google Shape;826;g33fb4e4acf1_0_0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g33fb4e4acf1_0_0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33fb4e4acf1_0_0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g33fb4e4acf1_0_0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" name="Google Shape;830;g33fb4e4acf1_0_0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1" name="Google Shape;831;g33fb4e4acf1_0_0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832" name="Google Shape;832;g33fb4e4acf1_0_0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g33fb4e4acf1_0_0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g33fb4e4acf1_0_0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5" name="Google Shape;835;g33fb4e4acf1_0_0"/>
          <p:cNvSpPr txBox="1"/>
          <p:nvPr/>
        </p:nvSpPr>
        <p:spPr>
          <a:xfrm>
            <a:off x="1841825" y="651400"/>
            <a:ext cx="54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Text Representation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g33fb4e4acf1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33fb4e4acf1_0_0"/>
          <p:cNvSpPr txBox="1"/>
          <p:nvPr/>
        </p:nvSpPr>
        <p:spPr>
          <a:xfrm>
            <a:off x="0" y="11674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>
                <a:solidFill>
                  <a:schemeClr val="dk1"/>
                </a:solidFill>
              </a:rPr>
              <a:t>Bag-of-Words (BoW)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8" name="Google Shape;838;g33fb4e4acf1_0_0"/>
          <p:cNvSpPr txBox="1"/>
          <p:nvPr/>
        </p:nvSpPr>
        <p:spPr>
          <a:xfrm>
            <a:off x="0" y="1554850"/>
            <a:ext cx="91440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Bag-of-Words (BoW) adalah teknik representasi teks dalam bentuk vektor yang mengabaikan tata bahasa dan urutan kata tetapi mempertahankan </a:t>
            </a: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frekuensi kemunculan kata</a:t>
            </a: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dalam sebuah dokumen. 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Setiap dokumen direpresentasikan sebagai vektor dalam ruang berdimensi sesuai dengan jumlah kata unik dalam kumpulan dokumen (corpus), di mana setiap elemen vektor menunjukkan jumlah kemunculan kata tertentu dalam dokumen tersebut.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g33fb4e4acf1_0_24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844" name="Google Shape;844;g33fb4e4acf1_0_24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g33fb4e4acf1_0_24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6" name="Google Shape;846;g33fb4e4acf1_0_24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847" name="Google Shape;847;g33fb4e4acf1_0_24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g33fb4e4acf1_0_24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g33fb4e4acf1_0_24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g33fb4e4acf1_0_24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g33fb4e4acf1_0_24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g33fb4e4acf1_0_24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3" name="Google Shape;853;g33fb4e4acf1_0_24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" name="Google Shape;854;g33fb4e4acf1_0_24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855" name="Google Shape;855;g33fb4e4acf1_0_24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g33fb4e4acf1_0_24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g33fb4e4acf1_0_24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8" name="Google Shape;858;g33fb4e4acf1_0_24"/>
          <p:cNvSpPr txBox="1"/>
          <p:nvPr/>
        </p:nvSpPr>
        <p:spPr>
          <a:xfrm>
            <a:off x="1841825" y="651400"/>
            <a:ext cx="54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Text Representation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g33fb4e4acf1_0_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g33fb4e4acf1_0_24"/>
          <p:cNvSpPr txBox="1"/>
          <p:nvPr/>
        </p:nvSpPr>
        <p:spPr>
          <a:xfrm>
            <a:off x="0" y="11674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>
                <a:solidFill>
                  <a:schemeClr val="dk1"/>
                </a:solidFill>
              </a:rPr>
              <a:t>Term Frequency - Inverse Document Frequency (</a:t>
            </a:r>
            <a:r>
              <a:rPr b="1" lang="id">
                <a:solidFill>
                  <a:schemeClr val="dk1"/>
                </a:solidFill>
              </a:rPr>
              <a:t>TF-IDF)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61" name="Google Shape;861;g33fb4e4acf1_0_24"/>
          <p:cNvSpPr txBox="1"/>
          <p:nvPr/>
        </p:nvSpPr>
        <p:spPr>
          <a:xfrm>
            <a:off x="0" y="1554850"/>
            <a:ext cx="91440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Metode yang digunakan untuk mengukur relevansi suatu kata dalam sebuah dokumen relatif terhadap seluruh kumpulan dokumen (corpus). 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TF (Term Frequency) menghitung seberapa sering sebuah kata muncul dalam dokumen. 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Sementara IDF (Inverse Document Frequency) menurunkan bobot kata-kata yang sering muncul di banyak dokumen karena dianggap kurang informatif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62" name="Google Shape;862;g33fb4e4acf1_0_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06275" y="2820125"/>
            <a:ext cx="3531450" cy="18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g2afb223d644_0_2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868" name="Google Shape;868;g2afb223d644_0_2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g2afb223d644_0_2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g2afb223d644_0_2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871" name="Google Shape;871;g2afb223d644_0_2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g2afb223d644_0_2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3" name="Google Shape;873;g2afb223d644_0_2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g2afb223d644_0_2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2afb223d644_0_2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2afb223d644_0_2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7" name="Google Shape;877;g2afb223d644_0_2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8" name="Google Shape;878;g2afb223d644_0_2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879" name="Google Shape;879;g2afb223d644_0_2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g2afb223d644_0_2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g2afb223d644_0_2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2" name="Google Shape;882;g2afb223d644_0_2"/>
          <p:cNvSpPr txBox="1"/>
          <p:nvPr/>
        </p:nvSpPr>
        <p:spPr>
          <a:xfrm>
            <a:off x="1841825" y="651400"/>
            <a:ext cx="54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Embedding</a:t>
            </a:r>
            <a:endParaRPr b="1" sz="3000">
              <a:solidFill>
                <a:srgbClr val="0F7BC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883" name="Google Shape;883;g2afb223d644_0_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2afb223d644_0_2"/>
          <p:cNvSpPr txBox="1"/>
          <p:nvPr/>
        </p:nvSpPr>
        <p:spPr>
          <a:xfrm>
            <a:off x="0" y="1444538"/>
            <a:ext cx="91440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Embedding adalah teknik untuk </a:t>
            </a: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merepresentasikan kata</a:t>
            </a: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atau teks sebagai vektor numerik dalam ruang berdimensi rendah, sehingga dapat </a:t>
            </a: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menangkap hubungan semantik</a:t>
            </a: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antar kata.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Contoh metode embedding yang populer adalah </a:t>
            </a: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Word2Vec</a:t>
            </a: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GloVe</a:t>
            </a: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dan </a:t>
            </a: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FastText</a:t>
            </a:r>
            <a:r>
              <a:rPr lang="id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serta Transformer-based embeddings seperti </a:t>
            </a: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BERT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5" name="Google Shape;885;g2afb223d644_0_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72137" y="2335225"/>
            <a:ext cx="2399725" cy="2451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0" name="Google Shape;890;g2afb223d644_0_28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91" name="Google Shape;891;g2afb223d64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7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2" name="Google Shape;892;g2afb223d644_0_28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893" name="Google Shape;893;g2afb223d644_0_28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g2afb223d644_0_28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5" name="Google Shape;895;g2afb223d644_0_28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g2afb223d644_0_28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2afb223d644_0_28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8" name="Google Shape;898;g2afb223d644_0_28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g2afb223d644_0_28"/>
          <p:cNvSpPr txBox="1"/>
          <p:nvPr/>
        </p:nvSpPr>
        <p:spPr>
          <a:xfrm>
            <a:off x="2863802" y="1898825"/>
            <a:ext cx="517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id" sz="33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#2 Hands-on NLP</a:t>
            </a:r>
            <a: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0" name="Google Shape;900;g2afb223d644_0_28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901" name="Google Shape;901;g2afb223d644_0_28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g2afb223d644_0_28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g2afb223d644_0_28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4" name="Google Shape;904;g2afb223d644_0_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9" name="Google Shape;909;g2afb223d644_0_46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10" name="Google Shape;910;g2afb223d644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7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1" name="Google Shape;911;g2afb223d644_0_46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912" name="Google Shape;912;g2afb223d644_0_46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g2afb223d644_0_46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4" name="Google Shape;914;g2afb223d644_0_46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g2afb223d644_0_46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2afb223d644_0_46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7" name="Google Shape;917;g2afb223d644_0_46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g2afb223d644_0_46"/>
          <p:cNvSpPr txBox="1"/>
          <p:nvPr/>
        </p:nvSpPr>
        <p:spPr>
          <a:xfrm>
            <a:off x="2798550" y="2074200"/>
            <a:ext cx="59031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id" sz="3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# Chill Session</a:t>
            </a:r>
            <a:endParaRPr b="1" sz="3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id" sz="3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ATTENTION IS ALL YOU NEED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9" name="Google Shape;919;g2afb223d644_0_46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920" name="Google Shape;920;g2afb223d644_0_46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g2afb223d644_0_46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g2afb223d644_0_46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3" name="Google Shape;923;g2afb223d644_0_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g2afb223d644_0_64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929" name="Google Shape;929;g2afb223d644_0_64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g2afb223d644_0_64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1" name="Google Shape;931;g2afb223d644_0_64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932" name="Google Shape;932;g2afb223d644_0_64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g2afb223d644_0_64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g2afb223d644_0_64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g2afb223d644_0_64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2afb223d644_0_64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g2afb223d644_0_64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8" name="Google Shape;938;g2afb223d644_0_64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9" name="Google Shape;939;g2afb223d644_0_64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940" name="Google Shape;940;g2afb223d644_0_64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g2afb223d644_0_64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g2afb223d644_0_64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3" name="Google Shape;943;g2afb223d644_0_64"/>
          <p:cNvSpPr txBox="1"/>
          <p:nvPr/>
        </p:nvSpPr>
        <p:spPr>
          <a:xfrm>
            <a:off x="1841825" y="651400"/>
            <a:ext cx="54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Kata-kata terakhir</a:t>
            </a:r>
            <a:endParaRPr b="1" sz="3000">
              <a:solidFill>
                <a:srgbClr val="0F7BC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944" name="Google Shape;944;g2afb223d644_0_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2afb223d644_0_64"/>
          <p:cNvSpPr txBox="1"/>
          <p:nvPr/>
        </p:nvSpPr>
        <p:spPr>
          <a:xfrm>
            <a:off x="-16225" y="2051200"/>
            <a:ext cx="91440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24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“Transformer aja butuh </a:t>
            </a:r>
            <a:r>
              <a:rPr lang="id" sz="2400" u="sng">
                <a:solidFill>
                  <a:schemeClr val="accent6"/>
                </a:solidFill>
                <a:latin typeface="Raleway Black"/>
                <a:ea typeface="Raleway Black"/>
                <a:cs typeface="Raleway Black"/>
                <a:sym typeface="Raleway Black"/>
              </a:rPr>
              <a:t>Attention</a:t>
            </a:r>
            <a:r>
              <a:rPr b="1" lang="id" sz="24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, apalagi manusia”</a:t>
            </a:r>
            <a:endParaRPr b="1" sz="2400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1" sz="2400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24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Andika - 2025</a:t>
            </a:r>
            <a:endParaRPr b="1" sz="2400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g3332458e0c6_0_28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155" name="Google Shape;155;g3332458e0c6_0_28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g3332458e0c6_0_28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g3332458e0c6_0_28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158" name="Google Shape;158;g3332458e0c6_0_28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g3332458e0c6_0_28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g3332458e0c6_0_28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332458e0c6_0_28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332458e0c6_0_28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3332458e0c6_0_28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3332458e0c6_0_28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g3332458e0c6_0_28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166" name="Google Shape;166;g3332458e0c6_0_28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g3332458e0c6_0_28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g3332458e0c6_0_28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g3332458e0c6_0_28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DL VS ML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3332458e0c6_0_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9800" y="1703425"/>
            <a:ext cx="3332198" cy="249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332458e0c6_0_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47225" y="2225650"/>
            <a:ext cx="4239808" cy="140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332458e0c6_0_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21237"/>
            <a:ext cx="9144003" cy="3237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1" name="Google Shape;951;p20"/>
          <p:cNvGrpSpPr/>
          <p:nvPr/>
        </p:nvGrpSpPr>
        <p:grpSpPr>
          <a:xfrm>
            <a:off x="2391232" y="1778608"/>
            <a:ext cx="4361564" cy="481489"/>
            <a:chOff x="0" y="0"/>
            <a:chExt cx="2297434" cy="253622"/>
          </a:xfrm>
        </p:grpSpPr>
        <p:sp>
          <p:nvSpPr>
            <p:cNvPr id="952" name="Google Shape;952;p20"/>
            <p:cNvSpPr/>
            <p:nvPr/>
          </p:nvSpPr>
          <p:spPr>
            <a:xfrm>
              <a:off x="0" y="0"/>
              <a:ext cx="2297434" cy="253622"/>
            </a:xfrm>
            <a:custGeom>
              <a:rect b="b" l="l" r="r" t="t"/>
              <a:pathLst>
                <a:path extrusionOk="0" h="253622" w="2297434">
                  <a:moveTo>
                    <a:pt x="88752" y="0"/>
                  </a:moveTo>
                  <a:lnTo>
                    <a:pt x="2208682" y="0"/>
                  </a:lnTo>
                  <a:cubicBezTo>
                    <a:pt x="2257698" y="0"/>
                    <a:pt x="2297434" y="39736"/>
                    <a:pt x="2297434" y="88752"/>
                  </a:cubicBezTo>
                  <a:lnTo>
                    <a:pt x="2297434" y="164870"/>
                  </a:lnTo>
                  <a:cubicBezTo>
                    <a:pt x="2297434" y="213887"/>
                    <a:pt x="2257698" y="253622"/>
                    <a:pt x="2208682" y="253622"/>
                  </a:cubicBezTo>
                  <a:lnTo>
                    <a:pt x="88752" y="253622"/>
                  </a:lnTo>
                  <a:cubicBezTo>
                    <a:pt x="39736" y="253622"/>
                    <a:pt x="0" y="213887"/>
                    <a:pt x="0" y="164870"/>
                  </a:cubicBezTo>
                  <a:lnTo>
                    <a:pt x="0" y="88752"/>
                  </a:lnTo>
                  <a:cubicBezTo>
                    <a:pt x="0" y="39736"/>
                    <a:pt x="39736" y="0"/>
                    <a:pt x="88752" y="0"/>
                  </a:cubicBez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0"/>
            <p:cNvSpPr txBox="1"/>
            <p:nvPr/>
          </p:nvSpPr>
          <p:spPr>
            <a:xfrm>
              <a:off x="0" y="19050"/>
              <a:ext cx="2297434" cy="234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4" name="Google Shape;954;p20"/>
          <p:cNvSpPr txBox="1"/>
          <p:nvPr/>
        </p:nvSpPr>
        <p:spPr>
          <a:xfrm>
            <a:off x="514350" y="900256"/>
            <a:ext cx="811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id" sz="5200" u="none" cap="none" strike="noStrike">
                <a:solidFill>
                  <a:srgbClr val="FFFCF7"/>
                </a:solidFill>
                <a:latin typeface="Raleway Black"/>
                <a:ea typeface="Raleway Black"/>
                <a:cs typeface="Raleway Black"/>
                <a:sym typeface="Raleway Black"/>
              </a:rPr>
              <a:t>Thank You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20"/>
          <p:cNvSpPr txBox="1"/>
          <p:nvPr/>
        </p:nvSpPr>
        <p:spPr>
          <a:xfrm>
            <a:off x="2886358" y="1923844"/>
            <a:ext cx="337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d" sz="1400" u="none" cap="none" strike="noStrike">
                <a:solidFill>
                  <a:srgbClr val="173057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20"/>
          <p:cNvSpPr/>
          <p:nvPr/>
        </p:nvSpPr>
        <p:spPr>
          <a:xfrm>
            <a:off x="-266052" y="4787070"/>
            <a:ext cx="4673857" cy="575279"/>
          </a:xfrm>
          <a:custGeom>
            <a:rect b="b" l="l" r="r" t="t"/>
            <a:pathLst>
              <a:path extrusionOk="0" h="303027" w="2461949">
                <a:moveTo>
                  <a:pt x="82822" y="0"/>
                </a:moveTo>
                <a:lnTo>
                  <a:pt x="2379128" y="0"/>
                </a:lnTo>
                <a:cubicBezTo>
                  <a:pt x="2401093" y="0"/>
                  <a:pt x="2422160" y="8726"/>
                  <a:pt x="2437692" y="24258"/>
                </a:cubicBezTo>
                <a:cubicBezTo>
                  <a:pt x="2453224" y="39790"/>
                  <a:pt x="2461949" y="60856"/>
                  <a:pt x="2461949" y="82822"/>
                </a:cubicBezTo>
                <a:lnTo>
                  <a:pt x="2461949" y="220206"/>
                </a:lnTo>
                <a:cubicBezTo>
                  <a:pt x="2461949" y="242171"/>
                  <a:pt x="2453224" y="263237"/>
                  <a:pt x="2437692" y="278769"/>
                </a:cubicBezTo>
                <a:cubicBezTo>
                  <a:pt x="2422160" y="294301"/>
                  <a:pt x="2401093" y="303027"/>
                  <a:pt x="2379128" y="303027"/>
                </a:cubicBezTo>
                <a:lnTo>
                  <a:pt x="82822" y="303027"/>
                </a:lnTo>
                <a:cubicBezTo>
                  <a:pt x="60856" y="303027"/>
                  <a:pt x="39790" y="294301"/>
                  <a:pt x="24258" y="278769"/>
                </a:cubicBezTo>
                <a:cubicBezTo>
                  <a:pt x="8726" y="263237"/>
                  <a:pt x="0" y="242171"/>
                  <a:pt x="0" y="220206"/>
                </a:cubicBezTo>
                <a:lnTo>
                  <a:pt x="0" y="82822"/>
                </a:lnTo>
                <a:cubicBezTo>
                  <a:pt x="0" y="60856"/>
                  <a:pt x="8726" y="39790"/>
                  <a:pt x="24258" y="24258"/>
                </a:cubicBezTo>
                <a:cubicBezTo>
                  <a:pt x="39790" y="8726"/>
                  <a:pt x="60856" y="0"/>
                  <a:pt x="828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0"/>
          <p:cNvSpPr txBox="1"/>
          <p:nvPr/>
        </p:nvSpPr>
        <p:spPr>
          <a:xfrm>
            <a:off x="-266052" y="4823236"/>
            <a:ext cx="4673857" cy="539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2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20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9" name="Google Shape;959;p20"/>
          <p:cNvGrpSpPr/>
          <p:nvPr/>
        </p:nvGrpSpPr>
        <p:grpSpPr>
          <a:xfrm>
            <a:off x="8706729" y="4787070"/>
            <a:ext cx="692902" cy="575279"/>
            <a:chOff x="0" y="0"/>
            <a:chExt cx="364985" cy="303027"/>
          </a:xfrm>
        </p:grpSpPr>
        <p:sp>
          <p:nvSpPr>
            <p:cNvPr id="960" name="Google Shape;960;p20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0"/>
            <p:cNvSpPr txBox="1"/>
            <p:nvPr/>
          </p:nvSpPr>
          <p:spPr>
            <a:xfrm>
              <a:off x="0" y="19050"/>
              <a:ext cx="364985" cy="283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2" name="Google Shape;962;p20"/>
          <p:cNvSpPr txBox="1"/>
          <p:nvPr/>
        </p:nvSpPr>
        <p:spPr>
          <a:xfrm>
            <a:off x="5779742" y="4904311"/>
            <a:ext cx="2849908" cy="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3" name="Google Shape;96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0" y="3654181"/>
            <a:ext cx="1109164" cy="113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8022327" y="-12509"/>
            <a:ext cx="1109164" cy="1134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5" name="Google Shape;965;p20"/>
          <p:cNvGrpSpPr/>
          <p:nvPr/>
        </p:nvGrpSpPr>
        <p:grpSpPr>
          <a:xfrm>
            <a:off x="446299" y="283386"/>
            <a:ext cx="1468227" cy="328312"/>
            <a:chOff x="1962848" y="600547"/>
            <a:chExt cx="2936454" cy="656623"/>
          </a:xfrm>
        </p:grpSpPr>
        <p:sp>
          <p:nvSpPr>
            <p:cNvPr id="966" name="Google Shape;966;p20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9" name="Google Shape;96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g3332458e0c6_0_53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178" name="Google Shape;178;g3332458e0c6_0_53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g3332458e0c6_0_53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g3332458e0c6_0_53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181" name="Google Shape;181;g3332458e0c6_0_53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g3332458e0c6_0_53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g3332458e0c6_0_53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332458e0c6_0_53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332458e0c6_0_53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3332458e0c6_0_53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3332458e0c6_0_5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g3332458e0c6_0_53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189" name="Google Shape;189;g3332458e0c6_0_53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3332458e0c6_0_53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g3332458e0c6_0_53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g3332458e0c6_0_53"/>
          <p:cNvSpPr txBox="1"/>
          <p:nvPr/>
        </p:nvSpPr>
        <p:spPr>
          <a:xfrm>
            <a:off x="1976100" y="727600"/>
            <a:ext cx="519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History of Deep Learning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3332458e0c6_0_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5188" y="1535737"/>
            <a:ext cx="5933627" cy="308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332458e0c6_0_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g3332458e0c6_0_76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0" name="Google Shape;200;g3332458e0c6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7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g3332458e0c6_0_76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202" name="Google Shape;202;g3332458e0c6_0_76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3332458e0c6_0_76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g3332458e0c6_0_76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332458e0c6_0_76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332458e0c6_0_76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g3332458e0c6_0_76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332458e0c6_0_76"/>
          <p:cNvSpPr txBox="1"/>
          <p:nvPr/>
        </p:nvSpPr>
        <p:spPr>
          <a:xfrm>
            <a:off x="2863802" y="1898825"/>
            <a:ext cx="51771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id" sz="33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Fundamental Concept</a:t>
            </a:r>
            <a:b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r>
              <a:rPr b="1" lang="id" sz="2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Deep</a:t>
            </a:r>
            <a: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 Learning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g3332458e0c6_0_76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210" name="Google Shape;210;g3332458e0c6_0_76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g3332458e0c6_0_76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g3332458e0c6_0_76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" name="Google Shape;213;g3332458e0c6_0_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g3332458e0c6_0_94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219" name="Google Shape;219;g3332458e0c6_0_94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3332458e0c6_0_94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g3332458e0c6_0_94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222" name="Google Shape;222;g3332458e0c6_0_94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3332458e0c6_0_94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g3332458e0c6_0_94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3332458e0c6_0_94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332458e0c6_0_94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332458e0c6_0_94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3332458e0c6_0_94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g3332458e0c6_0_94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230" name="Google Shape;230;g3332458e0c6_0_94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g3332458e0c6_0_94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g3332458e0c6_0_94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g3332458e0c6_0_94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Referensi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3332458e0c6_0_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332458e0c6_0_94"/>
          <p:cNvSpPr txBox="1"/>
          <p:nvPr/>
        </p:nvSpPr>
        <p:spPr>
          <a:xfrm>
            <a:off x="233325" y="1902313"/>
            <a:ext cx="52713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@book{Goodfellow-et-al-2016,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title={Deep Learning},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author={Ian Goodfellow and Yoshua Bengio and Aaron Courville},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publisher={MIT Press},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note={\url{http://www.deeplearningbook.org}},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year={2016}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}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6" name="Google Shape;236;g3332458e0c6_0_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5700" y="1604158"/>
            <a:ext cx="2375300" cy="30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g33eae14232c_0_0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242" name="Google Shape;242;g33eae14232c_0_0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33eae14232c_0_0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g33eae14232c_0_0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245" name="Google Shape;245;g33eae14232c_0_0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g33eae14232c_0_0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g33eae14232c_0_0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33eae14232c_0_0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3eae14232c_0_0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3eae14232c_0_0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33eae14232c_0_0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g33eae14232c_0_0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253" name="Google Shape;253;g33eae14232c_0_0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g33eae14232c_0_0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g33eae14232c_0_0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g33eae14232c_0_0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Kata-Kata Hari Ini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g33eae14232c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1425" y="1457825"/>
            <a:ext cx="5121150" cy="3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3eae14232c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g3332aa77abf_0_3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264" name="Google Shape;264;g3332aa77abf_0_3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g3332aa77abf_0_3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g3332aa77abf_0_3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267" name="Google Shape;267;g3332aa77abf_0_3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g3332aa77abf_0_3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g3332aa77abf_0_3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3332aa77abf_0_3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332aa77abf_0_3"/>
          <p:cNvSpPr/>
          <p:nvPr/>
        </p:nvSpPr>
        <p:spPr>
          <a:xfrm rot="10800000">
            <a:off x="1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332aa77abf_0_3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3332aa77abf_0_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g3332aa77abf_0_3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275" name="Google Shape;275;g3332aa77abf_0_3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g3332aa77abf_0_3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g3332aa77abf_0_3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g3332aa77abf_0_3"/>
          <p:cNvSpPr txBox="1"/>
          <p:nvPr/>
        </p:nvSpPr>
        <p:spPr>
          <a:xfrm>
            <a:off x="2381538" y="727600"/>
            <a:ext cx="43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id" sz="3000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Fungsi Komposisi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g3332aa77abf_0_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3063" y="225912"/>
            <a:ext cx="465951" cy="465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g3332aa77abf_0_3"/>
          <p:cNvGrpSpPr/>
          <p:nvPr/>
        </p:nvGrpSpPr>
        <p:grpSpPr>
          <a:xfrm>
            <a:off x="1423262" y="1528675"/>
            <a:ext cx="2181225" cy="2878125"/>
            <a:chOff x="1258987" y="1528675"/>
            <a:chExt cx="2181225" cy="2878125"/>
          </a:xfrm>
        </p:grpSpPr>
        <p:pic>
          <p:nvPicPr>
            <p:cNvPr id="281" name="Google Shape;281;g3332aa77abf_0_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258987" y="1705613"/>
              <a:ext cx="2181225" cy="218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g3332aa77abf_0_3"/>
            <p:cNvSpPr txBox="1"/>
            <p:nvPr/>
          </p:nvSpPr>
          <p:spPr>
            <a:xfrm>
              <a:off x="1761900" y="3760300"/>
              <a:ext cx="1388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6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A: Domain</a:t>
              </a:r>
              <a:endPara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6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B: Kodomain</a:t>
              </a:r>
              <a:endPara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3" name="Google Shape;283;g3332aa77abf_0_3"/>
            <p:cNvSpPr txBox="1"/>
            <p:nvPr/>
          </p:nvSpPr>
          <p:spPr>
            <a:xfrm>
              <a:off x="1774650" y="1528675"/>
              <a:ext cx="13884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16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F(x) = 2x + 1</a:t>
              </a:r>
              <a:endPara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284" name="Google Shape;284;g3332aa77abf_0_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44500" y="1756150"/>
            <a:ext cx="4025350" cy="22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